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601200" cy="12801600" type="A3"/>
  <p:notesSz cx="6864350" cy="9996488"/>
  <p:defaultTextStyle>
    <a:defPPr>
      <a:defRPr lang="ko-KR"/>
    </a:defPPr>
    <a:lvl1pPr marL="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C9E"/>
    <a:srgbClr val="F3F5A5"/>
    <a:srgbClr val="FBCF9F"/>
    <a:srgbClr val="FAB8B8"/>
    <a:srgbClr val="FCCAC0"/>
    <a:srgbClr val="F79393"/>
    <a:srgbClr val="F9D595"/>
    <a:srgbClr val="FAE0A0"/>
    <a:srgbClr val="CCF5AD"/>
    <a:srgbClr val="FBCEB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2466" y="2436"/>
      </p:cViewPr>
      <p:guideLst>
        <p:guide orient="horz" pos="4032"/>
        <p:guide pos="30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88" cy="500211"/>
          </a:xfrm>
          <a:prstGeom prst="rect">
            <a:avLst/>
          </a:prstGeom>
        </p:spPr>
        <p:txBody>
          <a:bodyPr vert="horz" lIns="63404" tIns="31702" rIns="63404" bIns="31702" rtlCol="0"/>
          <a:lstStyle>
            <a:lvl1pPr algn="l">
              <a:defRPr sz="8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8666" y="0"/>
            <a:ext cx="2974588" cy="500211"/>
          </a:xfrm>
          <a:prstGeom prst="rect">
            <a:avLst/>
          </a:prstGeom>
        </p:spPr>
        <p:txBody>
          <a:bodyPr vert="horz" lIns="63404" tIns="31702" rIns="63404" bIns="31702" rtlCol="0"/>
          <a:lstStyle>
            <a:lvl1pPr algn="r">
              <a:defRPr sz="800"/>
            </a:lvl1pPr>
          </a:lstStyle>
          <a:p>
            <a:fld id="{6DA7E299-78D1-40E0-8732-472B3F02849B}" type="datetimeFigureOut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27238" y="749300"/>
            <a:ext cx="2809875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3404" tIns="31702" rIns="63404" bIns="3170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106" y="4748139"/>
            <a:ext cx="5492138" cy="4498585"/>
          </a:xfrm>
          <a:prstGeom prst="rect">
            <a:avLst/>
          </a:prstGeom>
        </p:spPr>
        <p:txBody>
          <a:bodyPr vert="horz" lIns="63404" tIns="31702" rIns="63404" bIns="31702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5173"/>
            <a:ext cx="2974588" cy="499107"/>
          </a:xfrm>
          <a:prstGeom prst="rect">
            <a:avLst/>
          </a:prstGeom>
        </p:spPr>
        <p:txBody>
          <a:bodyPr vert="horz" lIns="63404" tIns="31702" rIns="63404" bIns="31702" rtlCol="0" anchor="b"/>
          <a:lstStyle>
            <a:lvl1pPr algn="l">
              <a:defRPr sz="8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8666" y="9495173"/>
            <a:ext cx="2974588" cy="499107"/>
          </a:xfrm>
          <a:prstGeom prst="rect">
            <a:avLst/>
          </a:prstGeom>
        </p:spPr>
        <p:txBody>
          <a:bodyPr vert="horz" lIns="63404" tIns="31702" rIns="63404" bIns="31702" rtlCol="0" anchor="b"/>
          <a:lstStyle>
            <a:lvl1pPr algn="r">
              <a:defRPr sz="800"/>
            </a:lvl1pPr>
          </a:lstStyle>
          <a:p>
            <a:fld id="{A477BCDB-928B-4451-AFB4-09EE6233B9E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77BCDB-928B-4451-AFB4-09EE6233B9E9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3976796"/>
            <a:ext cx="8161020" cy="2744046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B0EDA-5439-4875-8827-7E14DD3E5FAE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71616-87C5-43B8-BFE4-C6AA90C207CB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8226214"/>
            <a:ext cx="8161020" cy="2542540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5425866"/>
            <a:ext cx="8161020" cy="280034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CB5F4-1D98-443A-BEC8-29F5CF6E2F1B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46" y="3982721"/>
            <a:ext cx="3160395" cy="11263631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0461" y="3982721"/>
            <a:ext cx="3160395" cy="11263631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8F3AA-E7D1-44A8-9F5A-CA28F08097A4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1" y="2865544"/>
            <a:ext cx="4242197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1" y="4059766"/>
            <a:ext cx="4242197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7278" y="2865544"/>
            <a:ext cx="4243863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4059766"/>
            <a:ext cx="4243863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8F903-A0BF-480C-BBD8-07AF51635BD7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4C6AB-1669-45A5-BFC1-7FDB786CA32B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27F04-3081-4655-9408-A4CFF4A17677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1" y="509694"/>
            <a:ext cx="3158729" cy="216916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803" y="509695"/>
            <a:ext cx="5367338" cy="10925811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061" y="2678855"/>
            <a:ext cx="3158729" cy="8756651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CADC-9F13-4E91-88FA-5A6D236C74DA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1902" y="8961121"/>
            <a:ext cx="5760720" cy="1057911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81902" y="1143846"/>
            <a:ext cx="5760720" cy="768096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81902" y="10019032"/>
            <a:ext cx="5760720" cy="1502409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4DDF-86DB-413C-B841-A221FCE1B314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F408C-E003-433D-81C4-290C15981687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20652" y="684531"/>
            <a:ext cx="1620203" cy="14561820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046" y="684531"/>
            <a:ext cx="4700588" cy="14561820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19E48-3CD4-4F54-B544-C11F0DD2F57E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2987042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11865188"/>
            <a:ext cx="2240280" cy="681566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D79CB-322D-4886-8414-0E913892F1C9}" type="datetime1">
              <a:rPr lang="ko-KR" altLang="en-US" smtClean="0"/>
              <a:pPr/>
              <a:t>2019-07-08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11865188"/>
            <a:ext cx="3040380" cy="681566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 smtClean="0"/>
              <a:t>예약문의  </a:t>
            </a:r>
            <a:r>
              <a:rPr lang="en-US" altLang="ko-KR" smtClean="0"/>
              <a:t>2061-9567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11865188"/>
            <a:ext cx="2240280" cy="681566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DA092-C476-4EE3-945B-97180E1A83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1280160" rtl="0" eaLnBrk="1" latinLnBrk="1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1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1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1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1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1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1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1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1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80160" rtl="0" eaLnBrk="1" latinLnBrk="1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1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1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1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1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1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1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1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1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0" y="-7912"/>
            <a:ext cx="960120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>
                <a:rot lat="21299994" lon="0" rev="21599994"/>
              </a:camera>
              <a:lightRig rig="threePt" dir="t"/>
            </a:scene3d>
          </a:bodyPr>
          <a:lstStyle/>
          <a:p>
            <a:pPr algn="ctr"/>
            <a:r>
              <a:rPr lang="en-US" altLang="ko-KR" sz="4400" dirty="0" smtClean="0">
                <a:latin typeface="08서울남산체 EB" pitchFamily="18" charset="-127"/>
                <a:ea typeface="08서울남산체 EB" pitchFamily="18" charset="-127"/>
              </a:rPr>
              <a:t> </a:t>
            </a:r>
            <a:r>
              <a:rPr lang="en-US" altLang="ko-KR" sz="4400" b="1" dirty="0" smtClean="0">
                <a:latin typeface="08서울한강체 M" pitchFamily="18" charset="-127"/>
                <a:ea typeface="08서울한강체 M" pitchFamily="18" charset="-127"/>
              </a:rPr>
              <a:t>MK</a:t>
            </a:r>
            <a:r>
              <a:rPr lang="ko-KR" altLang="en-US" sz="4400" b="1" dirty="0" smtClean="0">
                <a:latin typeface="08서울한강체 M" pitchFamily="18" charset="-127"/>
                <a:ea typeface="08서울한강체 M" pitchFamily="18" charset="-127"/>
              </a:rPr>
              <a:t>논술</a:t>
            </a:r>
            <a:r>
              <a:rPr lang="en-US" altLang="ko-KR" sz="4400" b="1" dirty="0" smtClean="0">
                <a:solidFill>
                  <a:srgbClr val="0070C0"/>
                </a:solidFill>
                <a:latin typeface="08서울한강체 M" pitchFamily="18" charset="-127"/>
                <a:ea typeface="08서울한강체 M" pitchFamily="18" charset="-127"/>
              </a:rPr>
              <a:t> </a:t>
            </a:r>
            <a:r>
              <a:rPr lang="en-US" altLang="ko-KR" sz="5000" b="1" dirty="0" smtClean="0">
                <a:latin typeface="08서울한강체 M" pitchFamily="18" charset="-127"/>
                <a:ea typeface="08서울한강체 M" pitchFamily="18" charset="-127"/>
              </a:rPr>
              <a:t>·</a:t>
            </a:r>
            <a:r>
              <a:rPr lang="ko-KR" altLang="en-US" sz="5000" b="1" dirty="0" smtClean="0">
                <a:latin typeface="08서울한강체 M" pitchFamily="18" charset="-127"/>
                <a:ea typeface="08서울한강체 M" pitchFamily="18" charset="-127"/>
              </a:rPr>
              <a:t> </a:t>
            </a:r>
            <a:r>
              <a:rPr lang="ko-KR" altLang="en-US" sz="4400" b="1" dirty="0" smtClean="0">
                <a:latin typeface="08서울한강체 M" pitchFamily="18" charset="-127"/>
                <a:ea typeface="08서울한강체 M" pitchFamily="18" charset="-127"/>
              </a:rPr>
              <a:t>조정현 국어 여름방학 특강</a:t>
            </a:r>
            <a:endParaRPr lang="en-US" altLang="ko-KR" sz="4400" b="1" dirty="0" smtClean="0">
              <a:latin typeface="08서울한강체 M" pitchFamily="18" charset="-127"/>
              <a:ea typeface="08서울한강체 M" pitchFamily="18" charset="-127"/>
            </a:endParaRPr>
          </a:p>
          <a:p>
            <a:pPr algn="ctr"/>
            <a:endParaRPr lang="en-US" altLang="ko-KR" sz="1000" dirty="0" smtClean="0">
              <a:latin typeface="08서울남산체 EB" pitchFamily="18" charset="-127"/>
              <a:ea typeface="08서울남산체 EB" pitchFamily="18" charset="-127"/>
            </a:endParaRPr>
          </a:p>
        </p:txBody>
      </p:sp>
      <p:graphicFrame>
        <p:nvGraphicFramePr>
          <p:cNvPr id="70" name="표 69"/>
          <p:cNvGraphicFramePr>
            <a:graphicFrameLocks noGrp="1"/>
          </p:cNvGraphicFramePr>
          <p:nvPr/>
        </p:nvGraphicFramePr>
        <p:xfrm>
          <a:off x="408111" y="1504256"/>
          <a:ext cx="8856986" cy="3633307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414140"/>
                <a:gridCol w="2902710"/>
                <a:gridCol w="1227027"/>
                <a:gridCol w="3313109"/>
              </a:tblGrid>
              <a:tr h="20475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반 형 태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반 명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 강 일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대 상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34947">
                <a:tc rowSpan="6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A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반</a:t>
                      </a:r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방학중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: 4h*4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개학후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3h</a:t>
                      </a:r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A1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9:30-1:30)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ctr"/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7/20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논술을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안해본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문과학생</a:t>
                      </a:r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모의고사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국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수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탐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등급합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6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등급 내외</a:t>
                      </a:r>
                      <a:endParaRPr lang="en-US" altLang="ko-KR" sz="1200" b="1" i="0" u="none" strike="noStrike" baseline="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연대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서강대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성대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한양대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중대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이대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목표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</a:tr>
              <a:tr h="2349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A2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2:00-6:00)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7/20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49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A3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6:00-10:00)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7/20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49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A4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일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9:30-1:30)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7/21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일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49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A5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화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6:00-10:00)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7/23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화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49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A6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수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6:00-10:00)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7/24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수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A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9253">
                <a:tc rowSpan="5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B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반</a:t>
                      </a:r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방학중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: 4h*4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개학후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3h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B1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1:00-5:00)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7/20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논술을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안해본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문과학생</a:t>
                      </a:r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모의고사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국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수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탐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등급합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8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등급 내외</a:t>
                      </a:r>
                      <a:endParaRPr lang="en-US" altLang="ko-KR" sz="1200" b="1" i="0" u="none" strike="noStrike" baseline="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경희대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외대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성신여대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숭실대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인서울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최저없는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대학 포함</a:t>
                      </a:r>
                      <a:r>
                        <a:rPr lang="en-US" altLang="ko-KR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</a:p>
                    <a:p>
                      <a:pPr algn="ctr" fontAlgn="ctr"/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</a:tr>
              <a:tr h="2292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B2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6:00-10:00)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7/20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92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B3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일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2:00-6:00)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7/21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일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92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B4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목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6:00-10:00)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7/25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목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92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B5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금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6:00-10:00)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7/19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금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59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2000">
                <a:tc rowSpan="2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연대반</a:t>
                      </a:r>
                      <a:r>
                        <a:rPr lang="ko-KR" altLang="en-US" sz="1200" b="1" i="0" u="none" strike="noStrike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(8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회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연대 논술 집중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1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반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2:00-6:00)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7/20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연대 논술전형 지원학생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수능최저없음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문과 수리논술 수강 필수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  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연대 논술 집중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반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일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2:00-6:00)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7/21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일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1" name="표 70"/>
          <p:cNvGraphicFramePr>
            <a:graphicFrameLocks noGrp="1"/>
          </p:cNvGraphicFramePr>
          <p:nvPr/>
        </p:nvGraphicFramePr>
        <p:xfrm>
          <a:off x="408112" y="5660744"/>
          <a:ext cx="8928992" cy="3836400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308133"/>
                <a:gridCol w="3155768"/>
                <a:gridCol w="1171171"/>
                <a:gridCol w="3293920"/>
              </a:tblGrid>
              <a:tr h="1768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chemeClr val="bg1"/>
                          </a:solidFill>
                          <a:latin typeface="+mn-lt"/>
                          <a:ea typeface="나눔고딕" pitchFamily="50" charset="-127"/>
                        </a:rPr>
                        <a:t>반형태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chemeClr val="bg1"/>
                          </a:solidFill>
                          <a:latin typeface="+mn-lt"/>
                          <a:ea typeface="나눔고딕" pitchFamily="50" charset="-127"/>
                        </a:rPr>
                        <a:t>반 명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chemeClr val="bg1"/>
                          </a:solidFill>
                          <a:latin typeface="+mn-lt"/>
                          <a:ea typeface="나눔고딕" pitchFamily="50" charset="-127"/>
                        </a:rPr>
                        <a:t>개강일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chemeClr val="bg1"/>
                          </a:solidFill>
                          <a:latin typeface="+mn-lt"/>
                          <a:ea typeface="나눔고딕" pitchFamily="50" charset="-127"/>
                        </a:rPr>
                        <a:t>대 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0480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err="1">
                          <a:latin typeface="+mn-lt"/>
                          <a:ea typeface="나눔고딕" pitchFamily="50" charset="-127"/>
                        </a:rPr>
                        <a:t>서연고</a:t>
                      </a:r>
                      <a: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  <a:t/>
                      </a:r>
                      <a:b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</a:b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수시 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면접반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(4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회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)</a:t>
                      </a:r>
                      <a:endParaRPr lang="ko-KR" altLang="en-US" sz="1200" b="1" i="0" u="none" strike="noStrike" dirty="0"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5A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서연고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수시실전 면접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1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반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2:00-5:00) 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18000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5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7/27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개강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5AD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 smtClean="0">
                        <a:latin typeface="+mn-lt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서연고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  <a:t>수시 지원자 대상 심층면접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대비</a:t>
                      </a:r>
                      <a:endParaRPr lang="en-US" altLang="ko-KR" sz="1200" b="1" i="0" u="none" strike="noStrike" dirty="0" smtClean="0">
                        <a:latin typeface="+mn-lt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서울대 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지균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일반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연대학종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특기자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</a:t>
                      </a:r>
                      <a:r>
                        <a:rPr lang="en-US" altLang="ko-KR" sz="1200" b="1" i="0" u="none" strike="noStrike" baseline="0" dirty="0" smtClean="0">
                          <a:latin typeface="+mn-lt"/>
                          <a:ea typeface="나눔고딕" pitchFamily="50" charset="-127"/>
                        </a:rPr>
                        <a:t> 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고대 학교추천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1,2/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일반 지원자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  <a:t/>
                      </a:r>
                      <a:b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</a:br>
                      <a:endParaRPr lang="en-US" altLang="ko-KR" sz="1200" b="1" i="0" u="none" strike="noStrike" dirty="0"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5AD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서연고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수시실전 면접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반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일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10:00-1:00)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18000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5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7/28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일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개강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5AD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4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서연고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수시실전 면접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반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화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6:00-9:00) 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18000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5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7/30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화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개강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5A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latin typeface="굴림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서울대</a:t>
                      </a:r>
                      <a: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  <a:t/>
                      </a:r>
                      <a:b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</a:b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수리 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면접반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(4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회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)</a:t>
                      </a:r>
                      <a:endParaRPr lang="ko-KR" altLang="en-US" sz="1200" b="1" i="0" u="none" strike="noStrike" dirty="0"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서울대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수리면접반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일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10:00-1:00) 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18000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7/21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일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개강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  <a:t>서울대 </a:t>
                      </a:r>
                      <a:endParaRPr lang="en-US" altLang="ko-KR" sz="1200" b="1" i="0" u="none" strike="noStrike" dirty="0" smtClean="0">
                        <a:latin typeface="+mn-lt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경영</a:t>
                      </a:r>
                      <a:r>
                        <a:rPr lang="en-US" altLang="ko-KR" sz="1200" b="1" i="0" u="none" strike="noStrike" dirty="0">
                          <a:latin typeface="+mn-lt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  <a:t>경제</a:t>
                      </a:r>
                      <a:r>
                        <a:rPr lang="en-US" altLang="ko-KR" sz="1200" b="1" i="0" u="none" strike="noStrike" dirty="0">
                          <a:latin typeface="+mn-lt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200" b="1" i="0" u="none" strike="noStrike" dirty="0" err="1">
                          <a:latin typeface="+mn-lt"/>
                          <a:ea typeface="나눔고딕" pitchFamily="50" charset="-127"/>
                        </a:rPr>
                        <a:t>농경제</a:t>
                      </a:r>
                      <a:r>
                        <a:rPr lang="en-US" altLang="ko-KR" sz="1200" b="1" i="0" u="none" strike="noStrike" dirty="0">
                          <a:latin typeface="+mn-lt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소비자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자전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의류</a:t>
                      </a:r>
                      <a:r>
                        <a:rPr lang="ko-KR" altLang="en-US" sz="1200" b="1" i="0" u="none" strike="noStrike" baseline="0" dirty="0" err="1" smtClean="0">
                          <a:latin typeface="+mn-lt"/>
                          <a:ea typeface="나눔고딕" pitchFamily="50" charset="-127"/>
                        </a:rPr>
                        <a:t>학</a:t>
                      </a:r>
                      <a:r>
                        <a:rPr lang="ko-KR" altLang="en-US" sz="1200" b="1" i="0" u="none" strike="noStrike" baseline="0" dirty="0" smtClean="0"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지원자</a:t>
                      </a:r>
                      <a:r>
                        <a:rPr lang="en-US" altLang="ko-KR" sz="1200" b="1" i="0" u="none" strike="noStrike" dirty="0">
                          <a:latin typeface="+mn-lt"/>
                          <a:ea typeface="나눔고딕" pitchFamily="50" charset="-127"/>
                        </a:rPr>
                        <a:t>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320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  <a:t>문과</a:t>
                      </a:r>
                      <a:br>
                        <a:rPr lang="ko-KR" altLang="en-US" sz="1200" b="1" i="0" u="none" strike="noStrike" dirty="0">
                          <a:latin typeface="+mn-lt"/>
                          <a:ea typeface="나눔고딕" pitchFamily="50" charset="-127"/>
                        </a:rPr>
                      </a:b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수리논술 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(6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회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)</a:t>
                      </a:r>
                      <a:endParaRPr lang="ko-KR" altLang="en-US" sz="1200" b="1" i="0" u="none" strike="noStrike" dirty="0"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문과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수리논술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1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반 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나눔고딕" pitchFamily="50" charset="-127"/>
                        </a:rPr>
                        <a:t>7:00-10:00)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18000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7/20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개강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연대 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논술집중반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 수강생 필수 수강</a:t>
                      </a:r>
                      <a:endParaRPr lang="en-US" altLang="ko-KR" sz="1200" b="1" i="0" u="none" strike="noStrike" dirty="0" smtClean="0">
                        <a:latin typeface="+mn-lt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한양대 상경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이대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 인문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2(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경영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사과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)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중대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경영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경제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),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경희대 사과 경영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건국대 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인문사회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2),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항공대 이학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숭실대 경영</a:t>
                      </a:r>
                      <a:endParaRPr lang="ko-KR" altLang="en-US" sz="1200" b="1" i="0" u="none" strike="noStrike" dirty="0"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문과 수리논술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반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수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7:00-10:00)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18000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7/24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수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개강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20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자소서반</a:t>
                      </a:r>
                      <a:r>
                        <a:rPr lang="en-US" altLang="ko-KR" sz="1200" b="1" i="0" u="none" strike="noStrike" baseline="0" dirty="0" smtClean="0"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(4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회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)</a:t>
                      </a:r>
                    </a:p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(1:1</a:t>
                      </a:r>
                      <a:r>
                        <a:rPr lang="en-US" altLang="ko-KR" sz="1200" b="1" i="0" u="none" strike="noStrike" baseline="0" dirty="0" smtClean="0"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latin typeface="+mn-lt"/>
                          <a:ea typeface="나눔고딕" pitchFamily="50" charset="-127"/>
                        </a:rPr>
                        <a:t>개별진행</a:t>
                      </a:r>
                      <a:r>
                        <a:rPr lang="en-US" altLang="ko-KR" sz="1200" b="1" i="0" u="none" strike="noStrike" baseline="0" dirty="0" smtClean="0">
                          <a:latin typeface="+mn-lt"/>
                          <a:ea typeface="나눔고딕" pitchFamily="50" charset="-127"/>
                        </a:rPr>
                        <a:t>)</a:t>
                      </a:r>
                      <a:endParaRPr lang="en-US" altLang="ko-KR" sz="1200" b="1" i="0" u="none" strike="noStrike" dirty="0" smtClean="0"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SKY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클럽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자소서반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7/20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개강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서울대 문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이과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의치한카포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</a:t>
                      </a:r>
                    </a:p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연대 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UD/HASS</a:t>
                      </a:r>
                      <a:endParaRPr lang="ko-KR" altLang="en-US" sz="1200" b="1" i="0" u="none" strike="noStrike" dirty="0"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자소서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A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반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문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이과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연고대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이하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7/20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개강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학생부 종합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특기자전형 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자소서가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 필요한 학생 </a:t>
                      </a:r>
                      <a:endParaRPr lang="en-US" altLang="ko-KR" sz="1200" b="1" i="0" u="none" strike="noStrike" dirty="0" smtClean="0">
                        <a:latin typeface="+mn-lt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4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회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미팅진행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최종완성은 </a:t>
                      </a:r>
                      <a:r>
                        <a:rPr lang="ko-KR" altLang="en-US" sz="1200" b="1" i="0" u="none" strike="noStrike" dirty="0" err="1" smtClean="0">
                          <a:latin typeface="+mn-lt"/>
                          <a:ea typeface="나눔고딕" pitchFamily="50" charset="-127"/>
                        </a:rPr>
                        <a:t>이메일로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 진행</a:t>
                      </a:r>
                      <a:endParaRPr lang="ko-KR" altLang="en-US" sz="1200" b="1" i="0" u="none" strike="noStrike" dirty="0"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고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2 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문과 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(6</a:t>
                      </a:r>
                      <a:r>
                        <a:rPr lang="ko-KR" altLang="en-US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회</a:t>
                      </a:r>
                      <a:r>
                        <a:rPr lang="en-US" altLang="ko-KR" sz="1200" b="1" i="0" u="none" strike="noStrike" dirty="0" smtClean="0">
                          <a:latin typeface="+mn-lt"/>
                          <a:ea typeface="나눔고딕" pitchFamily="50" charset="-127"/>
                        </a:rPr>
                        <a:t>)</a:t>
                      </a:r>
                      <a:endParaRPr lang="ko-KR" altLang="en-US" sz="1200" b="1" i="0" u="none" strike="noStrike" dirty="0">
                        <a:latin typeface="+mn-lt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8B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고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문과 논술 여름방학 특강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10:00-1:00)</a:t>
                      </a:r>
                      <a:endParaRPr lang="ko-KR" altLang="en-US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8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8016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 </a:t>
                      </a:r>
                    </a:p>
                    <a:p>
                      <a:pPr marL="0" marR="0" indent="0" algn="ctr" defTabSz="128016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 7/27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나눔고딕" pitchFamily="50" charset="-127"/>
                        </a:rPr>
                        <a:t>개강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나눔고딕" pitchFamily="50" charset="-127"/>
                      </a:endParaRPr>
                    </a:p>
                    <a:p>
                      <a:pPr algn="ctr" latinLnBrk="1"/>
                      <a:endParaRPr lang="ko-KR" altLang="en-US" sz="12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8B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고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2 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문과대상 여름방학 논술특강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8B8"/>
                    </a:solidFill>
                  </a:tcPr>
                </a:tc>
              </a:tr>
            </a:tbl>
          </a:graphicData>
        </a:graphic>
      </p:graphicFrame>
      <p:sp>
        <p:nvSpPr>
          <p:cNvPr id="81" name="모서리가 둥근 직사각형 80"/>
          <p:cNvSpPr/>
          <p:nvPr/>
        </p:nvSpPr>
        <p:spPr>
          <a:xfrm>
            <a:off x="-1728192" y="1044916"/>
            <a:ext cx="9337104" cy="3873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ü"/>
            </a:pP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고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3 / N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 여름방학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인텐시브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논술특강 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문과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2" name="모서리가 둥근 직사각형 81"/>
          <p:cNvSpPr/>
          <p:nvPr/>
        </p:nvSpPr>
        <p:spPr>
          <a:xfrm>
            <a:off x="-1608112" y="5248672"/>
            <a:ext cx="9217024" cy="3600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ü"/>
            </a:pPr>
            <a:r>
              <a:rPr lang="ko-KR" altLang="en-US" sz="2000" b="1" dirty="0" smtClean="0">
                <a:solidFill>
                  <a:schemeClr val="tx1"/>
                </a:solidFill>
                <a:latin typeface="서울남산체 B" pitchFamily="18" charset="-127"/>
                <a:ea typeface="서울남산체 B" pitchFamily="18" charset="-127"/>
              </a:rPr>
              <a:t>    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고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3 / N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 여름방학 수시 대비 프로그램 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문과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9" name="모서리가 둥근 직사각형 98"/>
          <p:cNvSpPr/>
          <p:nvPr/>
        </p:nvSpPr>
        <p:spPr>
          <a:xfrm>
            <a:off x="-1800200" y="9685876"/>
            <a:ext cx="9553128" cy="4593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ü"/>
            </a:pP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고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3 /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N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여름방학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인텐시브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논술특강 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이과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8" name="그림 17" descr="mk논술(본원)로고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48872" y="13097544"/>
            <a:ext cx="2095359" cy="576064"/>
          </a:xfrm>
          <a:prstGeom prst="rect">
            <a:avLst/>
          </a:prstGeom>
        </p:spPr>
      </p:pic>
      <p:sp>
        <p:nvSpPr>
          <p:cNvPr id="19" name="모서리가 둥근 직사각형 18"/>
          <p:cNvSpPr/>
          <p:nvPr/>
        </p:nvSpPr>
        <p:spPr>
          <a:xfrm>
            <a:off x="-2880320" y="11441360"/>
            <a:ext cx="9553128" cy="4593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ü"/>
            </a:pPr>
            <a:r>
              <a:rPr lang="ko-KR" altLang="en-US" sz="2000" b="1" dirty="0" smtClean="0">
                <a:solidFill>
                  <a:schemeClr val="tx1"/>
                </a:solidFill>
                <a:latin typeface="서울남산체 B" pitchFamily="18" charset="-127"/>
                <a:ea typeface="서울남산체 B" pitchFamily="18" charset="-127"/>
              </a:rPr>
              <a:t>    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조정현 국어 여름방학 특강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408112" y="11873408"/>
          <a:ext cx="8928992" cy="1005360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3588446"/>
                <a:gridCol w="2320848"/>
                <a:gridCol w="3019698"/>
              </a:tblGrid>
              <a:tr h="16411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반 명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 강 일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대 상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화법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작문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5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분만에 푸는 방법 </a:t>
                      </a:r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4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주완성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특강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금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2:00-5:00)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7/26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금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1,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2,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3 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빠르고 정확한 문법정복 </a:t>
                      </a:r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4</a:t>
                      </a:r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주완성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 특강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금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2:00-5:00)</a:t>
                      </a:r>
                      <a:endParaRPr lang="en-US" altLang="ko-KR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7/26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금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C9E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408112" y="10169584"/>
          <a:ext cx="8928992" cy="1127760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736766"/>
                <a:gridCol w="2568652"/>
                <a:gridCol w="1394411"/>
                <a:gridCol w="3229163"/>
              </a:tblGrid>
              <a:tr h="16411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반 형 태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반 명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 강 일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대 상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이과 수리논술 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(8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회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방학중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: 4h*4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개학후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: 3h*4</a:t>
                      </a:r>
                      <a:endParaRPr lang="ko-KR" altLang="en-US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fontAlgn="ctr"/>
                      <a:endParaRPr lang="en-US" altLang="ko-KR" sz="1200" b="1" i="0" u="none" strike="noStrike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F9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수리 </a:t>
                      </a:r>
                      <a:r>
                        <a:rPr lang="ko-KR" altLang="en-US" sz="1200" b="1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B1 (</a:t>
                      </a:r>
                      <a:r>
                        <a:rPr lang="ko-KR" altLang="en-US" sz="12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토 </a:t>
                      </a:r>
                      <a:r>
                        <a:rPr lang="en-US" altLang="ko-KR" sz="12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2:00-6:00)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F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7/20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F9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  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수리 모의고사 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2~4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등급 이내 학생</a:t>
                      </a:r>
                      <a:endParaRPr lang="en-US" altLang="ko-KR" sz="1200" b="1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한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서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성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중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이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경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건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동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홍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인아 대상</a:t>
                      </a:r>
                      <a:endParaRPr lang="en-US" altLang="ko-KR" sz="1200" b="1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수시 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6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회 배치 상담 포함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논술 모의고사 진행 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F9F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수리 </a:t>
                      </a:r>
                      <a:r>
                        <a:rPr lang="ko-KR" altLang="en-US" sz="1200" b="1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인텐시브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B2 (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일 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</a:rPr>
                        <a:t>2:00-6:00)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F9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7/21 (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일</a:t>
                      </a:r>
                      <a:r>
                        <a:rPr lang="en-US" altLang="ko-KR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latin typeface="나눔고딕" pitchFamily="50" charset="-127"/>
                          <a:ea typeface="나눔고딕" pitchFamily="50" charset="-127"/>
                        </a:rPr>
                        <a:t>개강</a:t>
                      </a:r>
                      <a:endParaRPr lang="ko-KR" altLang="en-US" sz="1200" b="1" i="0" u="none" strike="noStrike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F9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모서리가 둥근 직사각형 11"/>
          <p:cNvSpPr/>
          <p:nvPr/>
        </p:nvSpPr>
        <p:spPr>
          <a:xfrm>
            <a:off x="4080520" y="13169552"/>
            <a:ext cx="2952328" cy="4593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예약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상담 </a:t>
            </a:r>
            <a:r>
              <a: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2061-9567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6791</TotalTime>
  <Words>748</Words>
  <Application>Microsoft Office PowerPoint</Application>
  <PresentationFormat>A3 용지(297x420mm)</PresentationFormat>
  <Paragraphs>125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Theme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mkyj-01</cp:lastModifiedBy>
  <cp:revision>556</cp:revision>
  <dcterms:created xsi:type="dcterms:W3CDTF">2012-01-27T12:39:14Z</dcterms:created>
  <dcterms:modified xsi:type="dcterms:W3CDTF">2019-07-08T05:04:05Z</dcterms:modified>
</cp:coreProperties>
</file>