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notesMasterIdLst>
    <p:notesMasterId r:id="rId7"/>
  </p:notesMasterIdLst>
  <p:handoutMasterIdLst>
    <p:handoutMasterId r:id="rId8"/>
  </p:handoutMasterIdLst>
  <p:sldIdLst>
    <p:sldId id="308" r:id="rId2"/>
    <p:sldId id="309" r:id="rId3"/>
    <p:sldId id="312" r:id="rId4"/>
    <p:sldId id="313" r:id="rId5"/>
    <p:sldId id="311" r:id="rId6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F493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52" autoAdjust="0"/>
    <p:restoredTop sz="93866" autoAdjust="0"/>
  </p:normalViewPr>
  <p:slideViewPr>
    <p:cSldViewPr snapToGrid="0">
      <p:cViewPr varScale="1">
        <p:scale>
          <a:sx n="81" d="100"/>
          <a:sy n="81" d="100"/>
        </p:scale>
        <p:origin x="-878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125F78-A95B-4DF6-9AAD-604821CFBACF}" type="datetimeFigureOut">
              <a:rPr lang="ko-KR" altLang="en-US" smtClean="0"/>
              <a:pPr/>
              <a:t>2019-12-14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C6527-41EC-4ABC-9624-257DED99AAB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234B1F-AFBD-4122-AC47-6ACC84A101C9}" type="datetimeFigureOut">
              <a:rPr lang="ko-KR" altLang="en-US" smtClean="0"/>
              <a:pPr/>
              <a:t>2019-12-14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67FD9-8312-4340-B44E-0FD85992AA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07715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66813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6223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6203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34935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99471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507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53812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79261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1235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15170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24499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796261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71206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632926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820374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21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972569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l" defTabSz="457200" rtl="0" eaLnBrk="1" latinLnBrk="1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661F34B-6687-476A-A123-3FC4DE76F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6665" y="1023444"/>
            <a:ext cx="11260597" cy="532822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FFFF00"/>
                </a:solidFill>
              </a:rPr>
              <a:t>백 ○ ○ 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강서고 예비졸업생</a:t>
            </a:r>
            <a:r>
              <a:rPr lang="en-US" altLang="ko-KR" sz="2800" dirty="0" smtClean="0">
                <a:solidFill>
                  <a:srgbClr val="FFFF00"/>
                </a:solidFill>
              </a:rPr>
              <a:t>, 2020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수능 수학가형 만점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br>
              <a:rPr lang="en-US" altLang="ko-KR" sz="2800" dirty="0" smtClean="0">
                <a:solidFill>
                  <a:srgbClr val="FFFF00"/>
                </a:solidFill>
              </a:rPr>
            </a:br>
            <a:r>
              <a:rPr lang="en-US" altLang="ko-KR" sz="2800" dirty="0" smtClean="0">
                <a:solidFill>
                  <a:srgbClr val="FFFF00"/>
                </a:solidFill>
              </a:rPr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마녀수학 </a:t>
            </a:r>
            <a:r>
              <a:rPr lang="en-US" altLang="ko-KR" sz="2800" dirty="0" smtClean="0">
                <a:solidFill>
                  <a:srgbClr val="FFFF00"/>
                </a:solidFill>
              </a:rPr>
              <a:t>2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수강</a:t>
            </a:r>
            <a:r>
              <a:rPr lang="en-US" altLang="ko-KR" sz="2800" dirty="0" smtClean="0">
                <a:solidFill>
                  <a:srgbClr val="FFFF00"/>
                </a:solidFill>
              </a:rPr>
              <a:t>)  </a:t>
            </a:r>
            <a:r>
              <a:rPr lang="en-US" altLang="ko-KR" sz="2000" dirty="0" smtClean="0">
                <a:solidFill>
                  <a:schemeClr val="tx1"/>
                </a:solidFill>
              </a:rPr>
              <a:t>- </a:t>
            </a:r>
            <a:r>
              <a:rPr lang="ko-KR" altLang="en-US" sz="2000" dirty="0" smtClean="0">
                <a:solidFill>
                  <a:schemeClr val="tx1"/>
                </a:solidFill>
              </a:rPr>
              <a:t>수강후기 중 일부 발췌</a:t>
            </a:r>
            <a:endParaRPr lang="ko-KR" altLang="en-US" sz="44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FD0BE2-B753-4C5A-808C-227DF074EABC}"/>
              </a:ext>
            </a:extLst>
          </p:cNvPr>
          <p:cNvSpPr txBox="1"/>
          <p:nvPr/>
        </p:nvSpPr>
        <p:spPr>
          <a:xfrm>
            <a:off x="371061" y="1713395"/>
            <a:ext cx="11365310" cy="480131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en-US" altLang="ko-KR" dirty="0" smtClean="0"/>
              <a:t>1. </a:t>
            </a:r>
            <a:r>
              <a:rPr lang="ko-KR" altLang="en-US" dirty="0" smtClean="0"/>
              <a:t>수업방식 특징 및 본인에게 도움이 된 점</a:t>
            </a:r>
          </a:p>
          <a:p>
            <a:pPr marL="342900" indent="-342900"/>
            <a:r>
              <a:rPr lang="ko-KR" altLang="en-US" spc="100" dirty="0" smtClean="0"/>
              <a:t> 수업방식은 모든 교과서나 참고서에 나오는 중요한 개념과 공식들을 설명해주시고 교육과정에는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있지 않더라도 사용한다면 편한 </a:t>
            </a:r>
            <a:r>
              <a:rPr lang="ko-KR" altLang="en-US" spc="100" dirty="0" err="1" smtClean="0"/>
              <a:t>스킬들도</a:t>
            </a:r>
            <a:r>
              <a:rPr lang="ko-KR" altLang="en-US" spc="100" dirty="0" smtClean="0"/>
              <a:t> 소개해주시는 방법으로 수업을 하십니다</a:t>
            </a:r>
            <a:r>
              <a:rPr lang="en-US" altLang="ko-KR" spc="100" dirty="0" smtClean="0"/>
              <a:t>. </a:t>
            </a:r>
          </a:p>
          <a:p>
            <a:pPr marL="342900" indent="-342900"/>
            <a:r>
              <a:rPr lang="ko-KR" altLang="en-US" spc="100" dirty="0" smtClean="0"/>
              <a:t>사실 제가 마녀 수학학원을 오기 전에는 </a:t>
            </a:r>
            <a:r>
              <a:rPr lang="ko-KR" altLang="en-US" spc="100" dirty="0" err="1" smtClean="0"/>
              <a:t>스킬들은</a:t>
            </a:r>
            <a:r>
              <a:rPr lang="ko-KR" altLang="en-US" spc="100" dirty="0" smtClean="0"/>
              <a:t> 거의 알지 못하고 모든 풀이를 교과서처럼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정석적으로만 풀고 있었는데 마녀 수학을 와서 여러 </a:t>
            </a:r>
            <a:r>
              <a:rPr lang="ko-KR" altLang="en-US" spc="100" dirty="0" err="1" smtClean="0"/>
              <a:t>스킬들을</a:t>
            </a:r>
            <a:r>
              <a:rPr lang="ko-KR" altLang="en-US" spc="100" dirty="0" smtClean="0"/>
              <a:t> 많이 배우고 익힘으로써 기본적으로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모르는 문제의 수가 많이 줄어들었고 문제풀이 속도 또한 매우 크게 단축되는 효과를 볼 수 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있었습니다</a:t>
            </a:r>
            <a:r>
              <a:rPr lang="en-US" altLang="ko-KR" spc="100" dirty="0" smtClean="0"/>
              <a:t>. </a:t>
            </a:r>
            <a:r>
              <a:rPr lang="ko-KR" altLang="en-US" spc="100" dirty="0" smtClean="0"/>
              <a:t> </a:t>
            </a:r>
            <a:endParaRPr lang="en-US" altLang="ko-KR" spc="100" dirty="0" smtClean="0"/>
          </a:p>
          <a:p>
            <a:pPr marL="342900" indent="-342900"/>
            <a:endParaRPr lang="en-US" altLang="ko-KR" spc="100" dirty="0" smtClean="0"/>
          </a:p>
          <a:p>
            <a:pPr marL="342900" indent="-342900"/>
            <a:r>
              <a:rPr lang="en-US" altLang="ko-KR" dirty="0" smtClean="0"/>
              <a:t>4. </a:t>
            </a:r>
            <a:r>
              <a:rPr lang="ko-KR" altLang="en-US" dirty="0" smtClean="0"/>
              <a:t>입학 시기 및 성적의 변화</a:t>
            </a:r>
          </a:p>
          <a:p>
            <a:pPr marL="342900" indent="-342900"/>
            <a:r>
              <a:rPr lang="ko-KR" altLang="en-US" spc="100" dirty="0" smtClean="0"/>
              <a:t> 마녀수학에 다니기 전까지는 고</a:t>
            </a:r>
            <a:r>
              <a:rPr lang="en-US" altLang="ko-KR" spc="100" dirty="0" smtClean="0"/>
              <a:t>2 </a:t>
            </a:r>
            <a:r>
              <a:rPr lang="ko-KR" altLang="en-US" spc="100" dirty="0" smtClean="0"/>
              <a:t>모의고사를 보면 수학 등급이 </a:t>
            </a:r>
            <a:r>
              <a:rPr lang="en-US" altLang="ko-KR" spc="100" dirty="0" smtClean="0"/>
              <a:t>2</a:t>
            </a:r>
            <a:r>
              <a:rPr lang="ko-KR" altLang="en-US" spc="100" dirty="0" smtClean="0"/>
              <a:t>등급 초반에서 </a:t>
            </a:r>
            <a:r>
              <a:rPr lang="en-US" altLang="ko-KR" spc="100" dirty="0" smtClean="0"/>
              <a:t>1</a:t>
            </a:r>
            <a:r>
              <a:rPr lang="ko-KR" altLang="en-US" spc="100" dirty="0" smtClean="0"/>
              <a:t>등급 후반을 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오갔으며 고</a:t>
            </a:r>
            <a:r>
              <a:rPr lang="en-US" altLang="ko-KR" spc="100" dirty="0" smtClean="0"/>
              <a:t>3 </a:t>
            </a:r>
            <a:r>
              <a:rPr lang="ko-KR" altLang="en-US" spc="100" dirty="0" smtClean="0"/>
              <a:t>모의고사를 보면 </a:t>
            </a:r>
            <a:r>
              <a:rPr lang="en-US" altLang="ko-KR" spc="100" dirty="0" smtClean="0"/>
              <a:t>50</a:t>
            </a:r>
            <a:r>
              <a:rPr lang="ko-KR" altLang="en-US" spc="100" dirty="0" smtClean="0"/>
              <a:t>점조차도 나오지 않았습니다</a:t>
            </a:r>
            <a:r>
              <a:rPr lang="en-US" altLang="ko-KR" spc="100" dirty="0" smtClean="0"/>
              <a:t>. </a:t>
            </a:r>
            <a:r>
              <a:rPr lang="ko-KR" altLang="en-US" spc="100" dirty="0" smtClean="0"/>
              <a:t>그런데 마녀 수학에서 여름방학을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보낸 후엔 고</a:t>
            </a:r>
            <a:r>
              <a:rPr lang="en-US" altLang="ko-KR" spc="100" dirty="0" smtClean="0"/>
              <a:t>2 </a:t>
            </a:r>
            <a:r>
              <a:rPr lang="ko-KR" altLang="en-US" spc="100" dirty="0" smtClean="0"/>
              <a:t>모의고사는 </a:t>
            </a:r>
            <a:r>
              <a:rPr lang="en-US" altLang="ko-KR" spc="100" dirty="0" smtClean="0"/>
              <a:t>100</a:t>
            </a:r>
            <a:r>
              <a:rPr lang="ko-KR" altLang="en-US" spc="100" dirty="0" smtClean="0"/>
              <a:t>점에 가까운 </a:t>
            </a:r>
            <a:r>
              <a:rPr lang="en-US" altLang="ko-KR" spc="100" dirty="0" smtClean="0"/>
              <a:t>1</a:t>
            </a:r>
            <a:r>
              <a:rPr lang="ko-KR" altLang="en-US" spc="100" dirty="0" smtClean="0"/>
              <a:t>등급이 나오게 되었고 고</a:t>
            </a:r>
            <a:r>
              <a:rPr lang="en-US" altLang="ko-KR" spc="100" dirty="0" smtClean="0"/>
              <a:t>3 </a:t>
            </a:r>
            <a:r>
              <a:rPr lang="ko-KR" altLang="en-US" spc="100" dirty="0" smtClean="0"/>
              <a:t>모의고사 또한 </a:t>
            </a:r>
            <a:r>
              <a:rPr lang="en-US" altLang="ko-KR" spc="100" dirty="0" smtClean="0"/>
              <a:t>1</a:t>
            </a:r>
            <a:r>
              <a:rPr lang="ko-KR" altLang="en-US" spc="100" dirty="0" smtClean="0"/>
              <a:t>등급이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자주 </a:t>
            </a:r>
            <a:r>
              <a:rPr lang="ko-KR" altLang="en-US" spc="100" dirty="0" err="1" smtClean="0"/>
              <a:t>나올정도로</a:t>
            </a:r>
            <a:r>
              <a:rPr lang="ko-KR" altLang="en-US" spc="100" dirty="0" smtClean="0"/>
              <a:t> 실력이 향상되었고 실제로 </a:t>
            </a:r>
            <a:r>
              <a:rPr lang="ko-KR" altLang="en-US" spc="100" dirty="0" err="1" smtClean="0"/>
              <a:t>수능때는</a:t>
            </a:r>
            <a:r>
              <a:rPr lang="ko-KR" altLang="en-US" spc="100" dirty="0" smtClean="0"/>
              <a:t> 수학 만점을 받을 수 있었습니다</a:t>
            </a:r>
            <a:r>
              <a:rPr lang="en-US" altLang="ko-KR" spc="100" dirty="0" smtClean="0"/>
              <a:t>. </a:t>
            </a:r>
          </a:p>
          <a:p>
            <a:pPr marL="342900" indent="-342900"/>
            <a:r>
              <a:rPr lang="ko-KR" altLang="en-US" spc="100" dirty="0" smtClean="0"/>
              <a:t>마녀 수학학원은 많은 양의 문제풀이로 인해 모의고사 </a:t>
            </a:r>
            <a:r>
              <a:rPr lang="ko-KR" altLang="en-US" spc="100" dirty="0" err="1" smtClean="0"/>
              <a:t>빈출</a:t>
            </a:r>
            <a:r>
              <a:rPr lang="ko-KR" altLang="en-US" spc="100" dirty="0" smtClean="0"/>
              <a:t> 유형에 익숙해지고 사칙연산의 계산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속도와 정확도가 향상되었고</a:t>
            </a:r>
            <a:r>
              <a:rPr lang="en-US" altLang="ko-KR" spc="100" dirty="0" smtClean="0"/>
              <a:t>, </a:t>
            </a:r>
            <a:r>
              <a:rPr lang="ko-KR" altLang="en-US" spc="100" dirty="0" smtClean="0"/>
              <a:t>빈번하게 본 시험으로 인해 시험에 대한 불안감과 부담감을 덜어두고</a:t>
            </a:r>
            <a:endParaRPr lang="en-US" altLang="ko-KR" spc="100" dirty="0" smtClean="0"/>
          </a:p>
          <a:p>
            <a:pPr marL="342900" indent="-342900"/>
            <a:r>
              <a:rPr lang="ko-KR" altLang="en-US" spc="100" dirty="0" smtClean="0"/>
              <a:t>시험을 응시할 수 있게 되어 이 점들이 큰 힘이 되었습니다</a:t>
            </a:r>
            <a:r>
              <a:rPr lang="en-US" altLang="ko-KR" spc="100" dirty="0" smtClean="0"/>
              <a:t>.</a:t>
            </a:r>
            <a:endParaRPr lang="en-US" altLang="ko-KR" spc="100" dirty="0" smtClean="0">
              <a:latin typeface="나눔바른고딕"/>
            </a:endParaRPr>
          </a:p>
          <a:p>
            <a:pPr marL="342900" indent="-342900"/>
            <a:endParaRPr lang="en-US" altLang="ko-KR" spc="100" dirty="0">
              <a:latin typeface="나눔바른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3871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661F34B-6687-476A-A123-3FC4DE76F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6665" y="1562332"/>
            <a:ext cx="11260597" cy="532822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FFFF00"/>
                </a:solidFill>
              </a:rPr>
              <a:t>하○ ○</a:t>
            </a:r>
            <a:r>
              <a:rPr lang="en-US" altLang="ko-KR" sz="2800" dirty="0" smtClean="0">
                <a:solidFill>
                  <a:srgbClr val="FFFF00"/>
                </a:solidFill>
              </a:rPr>
              <a:t>(2019</a:t>
            </a:r>
            <a:r>
              <a:rPr lang="ko-KR" altLang="en-US" sz="2800" dirty="0" smtClean="0">
                <a:solidFill>
                  <a:srgbClr val="FFFF00"/>
                </a:solidFill>
              </a:rPr>
              <a:t>년 </a:t>
            </a:r>
            <a:r>
              <a:rPr lang="ko-KR" altLang="en-US" sz="2800" dirty="0" err="1" smtClean="0">
                <a:solidFill>
                  <a:srgbClr val="FFFF00"/>
                </a:solidFill>
              </a:rPr>
              <a:t>양정고</a:t>
            </a:r>
            <a:r>
              <a:rPr lang="ko-KR" altLang="en-US" sz="2800" dirty="0" smtClean="0">
                <a:solidFill>
                  <a:srgbClr val="FFFF00"/>
                </a:solidFill>
              </a:rPr>
              <a:t> 졸업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마녀수학 </a:t>
            </a:r>
            <a:r>
              <a:rPr lang="en-US" altLang="ko-KR" sz="2800" dirty="0" smtClean="0">
                <a:solidFill>
                  <a:srgbClr val="FFFF00"/>
                </a:solidFill>
              </a:rPr>
              <a:t>3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수강</a:t>
            </a:r>
            <a:r>
              <a:rPr lang="en-US" altLang="ko-KR" sz="2800" dirty="0" smtClean="0">
                <a:solidFill>
                  <a:srgbClr val="FFFF00"/>
                </a:solidFill>
              </a:rPr>
              <a:t> </a:t>
            </a:r>
            <a:br>
              <a:rPr lang="en-US" altLang="ko-KR" sz="2800" dirty="0" smtClean="0">
                <a:solidFill>
                  <a:srgbClr val="FFFF00"/>
                </a:solidFill>
              </a:rPr>
            </a:br>
            <a:r>
              <a:rPr lang="ko-KR" altLang="en-US" sz="2800" dirty="0" smtClean="0">
                <a:solidFill>
                  <a:srgbClr val="FFFF00"/>
                </a:solidFill>
              </a:rPr>
              <a:t>연세대 컴퓨터과학과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고려대 컴퓨터학과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br>
              <a:rPr lang="en-US" altLang="ko-KR" sz="2800" dirty="0" smtClean="0">
                <a:solidFill>
                  <a:srgbClr val="FFFF00"/>
                </a:solidFill>
              </a:rPr>
            </a:br>
            <a:r>
              <a:rPr lang="ko-KR" altLang="en-US" sz="2800" dirty="0" smtClean="0">
                <a:solidFill>
                  <a:srgbClr val="FFFF00"/>
                </a:solidFill>
              </a:rPr>
              <a:t>성균관대 </a:t>
            </a:r>
            <a:r>
              <a:rPr lang="ko-KR" altLang="en-US" sz="2800" dirty="0" err="1" smtClean="0">
                <a:solidFill>
                  <a:srgbClr val="FFFF00"/>
                </a:solidFill>
              </a:rPr>
              <a:t>공학계역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전액장학금</a:t>
            </a:r>
            <a:r>
              <a:rPr lang="en-US" altLang="ko-KR" sz="2800" dirty="0" smtClean="0">
                <a:solidFill>
                  <a:srgbClr val="FFFF00"/>
                </a:solidFill>
              </a:rPr>
              <a:t>)</a:t>
            </a:r>
            <a:r>
              <a:rPr lang="ko-KR" altLang="en-US" sz="2800" dirty="0" smtClean="0">
                <a:solidFill>
                  <a:srgbClr val="FFFF00"/>
                </a:solidFill>
              </a:rPr>
              <a:t>수시합격 </a:t>
            </a:r>
            <a:r>
              <a:rPr lang="en-US" altLang="ko-KR" sz="2800" dirty="0" smtClean="0">
                <a:solidFill>
                  <a:srgbClr val="FFFF00"/>
                </a:solidFill>
              </a:rPr>
              <a:t>) </a:t>
            </a:r>
            <a:r>
              <a:rPr lang="en-US" altLang="ko-KR" sz="2000" dirty="0" smtClean="0">
                <a:solidFill>
                  <a:schemeClr val="tx1"/>
                </a:solidFill>
              </a:rPr>
              <a:t>- </a:t>
            </a:r>
            <a:r>
              <a:rPr lang="ko-KR" altLang="en-US" sz="2000" dirty="0" smtClean="0">
                <a:solidFill>
                  <a:schemeClr val="tx1"/>
                </a:solidFill>
              </a:rPr>
              <a:t>수강후기 중 일부 발췌</a:t>
            </a:r>
            <a:endParaRPr lang="ko-KR" altLang="en-US" sz="44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FD0BE2-B753-4C5A-808C-227DF074EABC}"/>
              </a:ext>
            </a:extLst>
          </p:cNvPr>
          <p:cNvSpPr txBox="1"/>
          <p:nvPr/>
        </p:nvSpPr>
        <p:spPr>
          <a:xfrm>
            <a:off x="416781" y="2392121"/>
            <a:ext cx="11536407" cy="397031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 smtClean="0"/>
              <a:t>1. </a:t>
            </a:r>
            <a:r>
              <a:rPr lang="ko-KR" altLang="en-US" dirty="0" smtClean="0"/>
              <a:t>수업방식 특징 및 본인에게 도움이 된 점</a:t>
            </a:r>
          </a:p>
          <a:p>
            <a:pPr fontAlgn="base" latinLnBrk="1"/>
            <a:r>
              <a:rPr lang="ko-KR" altLang="en-US" dirty="0" smtClean="0"/>
              <a:t> 일주일에 하루 시간을 내서 보는 시험도 자칫 잊어버릴 수 있는 수학 개념들을 다시 한 번 복습하고 이해 정도를 체크하는데 도움이 되었습니다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그리고 숙제가 조금 부담스러울 정도로 많은 느낌을 받을 수 있는데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지금 와서 생각해보니 정말 공부에 대한 열망이 있고 의지가 있다면 충분히 할 수 있는 양이었고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그때 힘들게 과제를 하고 열심히 노력한 덕분에 좋은 내신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교내 수학경시대회 대상</a:t>
            </a:r>
            <a:r>
              <a:rPr lang="en-US" altLang="ko-KR" dirty="0" smtClean="0"/>
              <a:t>(1</a:t>
            </a:r>
            <a:r>
              <a:rPr lang="ko-KR" altLang="en-US" dirty="0" smtClean="0"/>
              <a:t>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 등을 받으며 제가 수시로 좋은 대학을 갈 수 있었던 원동력이 되었다고 생각합니다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 당시 선생님과 함께 공부했던 내용은 대학에 와서도 아직도 기억에 남을 정도로 열심히 하고자 하는 의지만 있다면 정말 좋은 결과가 찾아올 것이라고 확신합니다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en-US" altLang="ko-KR" dirty="0" smtClean="0"/>
              <a:t>2. </a:t>
            </a:r>
            <a:r>
              <a:rPr lang="ko-KR" altLang="en-US" dirty="0" err="1" smtClean="0"/>
              <a:t>오답체크표</a:t>
            </a:r>
            <a:r>
              <a:rPr lang="ko-KR" altLang="en-US" dirty="0" smtClean="0"/>
              <a:t> 및 수학 오답노트 활용</a:t>
            </a:r>
          </a:p>
          <a:p>
            <a:pPr fontAlgn="base" latinLnBrk="1"/>
            <a:r>
              <a:rPr lang="ko-KR" altLang="en-US" dirty="0" smtClean="0"/>
              <a:t> 오답노트를 하는 것은 어떤 시험을 보더라도 비슷한 문제를 보았을 때 같은 실수를 반복하지 않게 해주는 매우 중요한 </a:t>
            </a:r>
            <a:r>
              <a:rPr lang="ko-KR" altLang="en-US" dirty="0" err="1" smtClean="0"/>
              <a:t>공부법이라고</a:t>
            </a:r>
            <a:r>
              <a:rPr lang="ko-KR" altLang="en-US" dirty="0" smtClean="0"/>
              <a:t> 생각합니다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 한 교재가 끝나면 자신이 틀렸었고 고친 문제들의 번호를 적어서 조교님께 드리면 그 문제들만을 모아 교재로 만들어 주시는데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틀리고 고쳤던 문제를 나중에 다시 한 번 풀어보고 또 틀린 문제를 집중적으로 분석하는 것은 제가 느끼기에 학원에서의 공부 중 수학 실력이 가장 많이 늘 수 있었던 방법이라고 생각합니다</a:t>
            </a:r>
            <a:r>
              <a:rPr lang="en-US" altLang="ko-KR" dirty="0" smtClean="0"/>
              <a:t>.</a:t>
            </a:r>
            <a:endParaRPr lang="en-US" altLang="ko-KR" spc="100" dirty="0">
              <a:latin typeface="나눔바른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387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661F34B-6687-476A-A123-3FC4DE76F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6665" y="2448470"/>
            <a:ext cx="11260597" cy="532822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FFFF00"/>
                </a:solidFill>
              </a:rPr>
              <a:t>노○ ○</a:t>
            </a:r>
            <a:r>
              <a:rPr lang="en-US" altLang="ko-KR" sz="2800" dirty="0" smtClean="0">
                <a:solidFill>
                  <a:srgbClr val="FFFF00"/>
                </a:solidFill>
              </a:rPr>
              <a:t>(2018</a:t>
            </a:r>
            <a:r>
              <a:rPr lang="ko-KR" altLang="en-US" sz="2800" dirty="0" smtClean="0">
                <a:solidFill>
                  <a:srgbClr val="FFFF00"/>
                </a:solidFill>
              </a:rPr>
              <a:t>년 </a:t>
            </a:r>
            <a:r>
              <a:rPr lang="ko-KR" altLang="en-US" sz="2800" dirty="0" err="1" smtClean="0">
                <a:solidFill>
                  <a:srgbClr val="FFFF00"/>
                </a:solidFill>
              </a:rPr>
              <a:t>관악고</a:t>
            </a:r>
            <a:r>
              <a:rPr lang="ko-KR" altLang="en-US" sz="2800" dirty="0" smtClean="0">
                <a:solidFill>
                  <a:srgbClr val="FFFF00"/>
                </a:solidFill>
              </a:rPr>
              <a:t> 졸업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마녀수학 </a:t>
            </a:r>
            <a:r>
              <a:rPr lang="en-US" altLang="ko-KR" sz="2800" dirty="0" smtClean="0">
                <a:solidFill>
                  <a:srgbClr val="FFFF00"/>
                </a:solidFill>
              </a:rPr>
              <a:t>2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수강</a:t>
            </a:r>
            <a:r>
              <a:rPr lang="en-US" altLang="ko-KR" sz="2800" dirty="0" smtClean="0">
                <a:solidFill>
                  <a:srgbClr val="FFFF00"/>
                </a:solidFill>
              </a:rPr>
              <a:t> </a:t>
            </a:r>
            <a:br>
              <a:rPr lang="en-US" altLang="ko-KR" sz="2800" dirty="0" smtClean="0">
                <a:solidFill>
                  <a:srgbClr val="FFFF00"/>
                </a:solidFill>
              </a:rPr>
            </a:br>
            <a:r>
              <a:rPr lang="ko-KR" altLang="en-US" sz="2400" dirty="0" smtClean="0">
                <a:solidFill>
                  <a:srgbClr val="FFFF00"/>
                </a:solidFill>
              </a:rPr>
              <a:t>서울대학교 일반전형 동양사학과 </a:t>
            </a:r>
            <a:r>
              <a:rPr lang="ko-KR" altLang="en-US" sz="2400" dirty="0" err="1" smtClean="0">
                <a:solidFill>
                  <a:srgbClr val="FFFF00"/>
                </a:solidFill>
              </a:rPr>
              <a:t>최초합</a:t>
            </a:r>
            <a:r>
              <a:rPr lang="ko-KR" altLang="en-US" sz="2400" dirty="0" smtClean="0">
                <a:solidFill>
                  <a:srgbClr val="FFFF00"/>
                </a:solidFill>
              </a:rPr>
              <a:t/>
            </a:r>
            <a:br>
              <a:rPr lang="ko-KR" altLang="en-US" sz="2400" dirty="0" smtClean="0">
                <a:solidFill>
                  <a:srgbClr val="FFFF00"/>
                </a:solidFill>
              </a:rPr>
            </a:br>
            <a:r>
              <a:rPr lang="en-US" altLang="ko-KR" sz="2400" dirty="0" smtClean="0">
                <a:solidFill>
                  <a:srgbClr val="FFFF00"/>
                </a:solidFill>
              </a:rPr>
              <a:t>, </a:t>
            </a:r>
            <a:r>
              <a:rPr lang="ko-KR" altLang="en-US" sz="2400" dirty="0" smtClean="0">
                <a:solidFill>
                  <a:srgbClr val="FFFF00"/>
                </a:solidFill>
              </a:rPr>
              <a:t>연세대학교 특기자 인문학인재 사학과 </a:t>
            </a:r>
            <a:r>
              <a:rPr lang="ko-KR" altLang="en-US" sz="2400" dirty="0" err="1" smtClean="0">
                <a:solidFill>
                  <a:srgbClr val="FFFF00"/>
                </a:solidFill>
              </a:rPr>
              <a:t>최초합</a:t>
            </a:r>
            <a:r>
              <a:rPr lang="en-US" altLang="ko-KR" sz="2400" dirty="0" smtClean="0">
                <a:solidFill>
                  <a:srgbClr val="FFFF00"/>
                </a:solidFill>
              </a:rPr>
              <a:t/>
            </a:r>
            <a:br>
              <a:rPr lang="en-US" altLang="ko-KR" sz="2400" dirty="0" smtClean="0">
                <a:solidFill>
                  <a:srgbClr val="FFFF00"/>
                </a:solidFill>
              </a:rPr>
            </a:br>
            <a:r>
              <a:rPr lang="en-US" altLang="ko-KR" sz="2400" dirty="0" smtClean="0">
                <a:solidFill>
                  <a:srgbClr val="FFFF00"/>
                </a:solidFill>
              </a:rPr>
              <a:t>, </a:t>
            </a:r>
            <a:r>
              <a:rPr lang="ko-KR" altLang="en-US" sz="2400" dirty="0" smtClean="0">
                <a:solidFill>
                  <a:srgbClr val="FFFF00"/>
                </a:solidFill>
              </a:rPr>
              <a:t>고려대학교 고교추천 </a:t>
            </a:r>
            <a:r>
              <a:rPr lang="en-US" altLang="ko-KR" sz="2400" dirty="0" smtClean="0">
                <a:solidFill>
                  <a:srgbClr val="FFFF00"/>
                </a:solidFill>
              </a:rPr>
              <a:t>1 </a:t>
            </a:r>
            <a:r>
              <a:rPr lang="ko-KR" altLang="en-US" sz="2400" dirty="0" smtClean="0">
                <a:solidFill>
                  <a:srgbClr val="FFFF00"/>
                </a:solidFill>
              </a:rPr>
              <a:t>미디어학부 </a:t>
            </a:r>
            <a:r>
              <a:rPr lang="ko-KR" altLang="en-US" sz="2400" dirty="0" err="1" smtClean="0">
                <a:solidFill>
                  <a:srgbClr val="FFFF00"/>
                </a:solidFill>
              </a:rPr>
              <a:t>최초합</a:t>
            </a:r>
            <a:r>
              <a:rPr lang="ko-KR" altLang="en-US" sz="2400" dirty="0" smtClean="0">
                <a:solidFill>
                  <a:srgbClr val="FFFF00"/>
                </a:solidFill>
              </a:rPr>
              <a:t> 등 수시합격</a:t>
            </a:r>
            <a:r>
              <a:rPr lang="en-US" altLang="ko-KR" sz="2400" dirty="0" smtClean="0">
                <a:solidFill>
                  <a:srgbClr val="FFFF00"/>
                </a:solidFill>
              </a:rPr>
              <a:t>)</a:t>
            </a:r>
            <a:r>
              <a:rPr lang="ko-KR" altLang="en-US" sz="2400" dirty="0" smtClean="0">
                <a:solidFill>
                  <a:srgbClr val="FFFF00"/>
                </a:solidFill>
              </a:rPr>
              <a:t/>
            </a:r>
            <a:br>
              <a:rPr lang="ko-KR" altLang="en-US" sz="2400" dirty="0" smtClean="0">
                <a:solidFill>
                  <a:srgbClr val="FFFF00"/>
                </a:solidFill>
              </a:rPr>
            </a:br>
            <a:r>
              <a:rPr lang="ko-KR" altLang="en-US" sz="2800" dirty="0" smtClean="0"/>
              <a:t/>
            </a:r>
            <a:br>
              <a:rPr lang="ko-KR" altLang="en-US" sz="2800" dirty="0" smtClean="0"/>
            </a:br>
            <a:endParaRPr lang="ko-KR" altLang="en-US" sz="44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FD0BE2-B753-4C5A-808C-227DF074EABC}"/>
              </a:ext>
            </a:extLst>
          </p:cNvPr>
          <p:cNvSpPr txBox="1"/>
          <p:nvPr/>
        </p:nvSpPr>
        <p:spPr>
          <a:xfrm>
            <a:off x="416781" y="1923068"/>
            <a:ext cx="11583541" cy="480131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 smtClean="0"/>
              <a:t>1. </a:t>
            </a:r>
            <a:r>
              <a:rPr lang="ko-KR" altLang="en-US" dirty="0" smtClean="0"/>
              <a:t>수업방식 특징 및 본인에게 도움이 된 점</a:t>
            </a:r>
          </a:p>
          <a:p>
            <a:pPr fontAlgn="base" latinLnBrk="1"/>
            <a:r>
              <a:rPr lang="ko-KR" altLang="en-US" dirty="0" smtClean="0"/>
              <a:t> 수학에 자신감이 없었던 제게 마녀수학은 큰 도움이 되었습니다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일단 타 학원처럼 대형강의가 아니었기에 자유롭게 질문할 수 있는 환경이었고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매 수업을 녹화해서 올려주시기 때문에 복습하기도 편했습니다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fontAlgn="base" latinLnBrk="1"/>
            <a:r>
              <a:rPr lang="en-US" altLang="ko-KR" dirty="0" err="1" smtClean="0"/>
              <a:t>마녀수학은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수업에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빠지더라도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언제든지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녹화된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강의를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들을</a:t>
            </a:r>
            <a:r>
              <a:rPr lang="en-US" altLang="ko-KR" dirty="0" smtClean="0"/>
              <a:t> 수 </a:t>
            </a:r>
            <a:r>
              <a:rPr lang="en-US" altLang="ko-KR" dirty="0" err="1" smtClean="0"/>
              <a:t>있는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시스템이었기에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체력관리도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병행할</a:t>
            </a:r>
            <a:r>
              <a:rPr lang="en-US" altLang="ko-KR" dirty="0" smtClean="0"/>
              <a:t> 수 </a:t>
            </a:r>
            <a:r>
              <a:rPr lang="en-US" altLang="ko-KR" dirty="0" err="1" smtClean="0"/>
              <a:t>있었습니다</a:t>
            </a:r>
            <a:r>
              <a:rPr lang="en-US" altLang="ko-KR" dirty="0" smtClean="0"/>
              <a:t>. </a:t>
            </a:r>
            <a:r>
              <a:rPr lang="en-US" altLang="ko-KR" dirty="0" err="1" smtClean="0"/>
              <a:t>마냥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자율적인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것은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아니고</a:t>
            </a:r>
            <a:r>
              <a:rPr lang="en-US" altLang="ko-KR" dirty="0" smtClean="0"/>
              <a:t>, </a:t>
            </a:r>
            <a:r>
              <a:rPr lang="en-US" altLang="ko-KR" dirty="0" err="1" smtClean="0"/>
              <a:t>선생님께서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빠진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날에는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강의를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들었는지</a:t>
            </a:r>
            <a:r>
              <a:rPr lang="en-US" altLang="ko-KR" dirty="0" smtClean="0"/>
              <a:t> 안 </a:t>
            </a:r>
            <a:r>
              <a:rPr lang="en-US" altLang="ko-KR" dirty="0" err="1" smtClean="0"/>
              <a:t>들었는지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철저히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확인하셨기에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놓치는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부분도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없었습니다</a:t>
            </a:r>
            <a:r>
              <a:rPr lang="en-US" altLang="ko-KR" dirty="0" smtClean="0"/>
              <a:t>.</a:t>
            </a:r>
          </a:p>
          <a:p>
            <a:pPr fontAlgn="base" latinLnBrk="1"/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교과서적인 정통 풀이법과 수학적 센스가 있어야 가능한 지름길 </a:t>
            </a:r>
            <a:r>
              <a:rPr lang="ko-KR" altLang="en-US" dirty="0" err="1" smtClean="0"/>
              <a:t>풀이법을</a:t>
            </a:r>
            <a:r>
              <a:rPr lang="ko-KR" altLang="en-US" dirty="0" smtClean="0"/>
              <a:t> 동시에 가르쳐주시기 때문에 수학실력 향상에 큰 도움이 되었다는 점을 </a:t>
            </a:r>
            <a:r>
              <a:rPr lang="ko-KR" altLang="en-US" dirty="0" err="1" smtClean="0"/>
              <a:t>말씀드리고</a:t>
            </a:r>
            <a:r>
              <a:rPr lang="ko-KR" altLang="en-US" dirty="0" smtClean="0"/>
              <a:t> 싶습니다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한 문제를 최대한 다양한 </a:t>
            </a:r>
            <a:r>
              <a:rPr lang="ko-KR" altLang="en-US" dirty="0" err="1" smtClean="0"/>
              <a:t>풀이법으로</a:t>
            </a:r>
            <a:r>
              <a:rPr lang="ko-KR" altLang="en-US" dirty="0" smtClean="0"/>
              <a:t> 공부할 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고난도 문제를 풀 수 있는 수학적 사고력이 생긴다고 생각하는데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 과정이 수업시간에 자연스럽게 이뤄지기 때문에 매 수업을 집중해서 들었던 것 같습니다</a:t>
            </a:r>
            <a:r>
              <a:rPr lang="en-US" altLang="ko-KR" dirty="0" smtClean="0"/>
              <a:t>. </a:t>
            </a:r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en-US" altLang="ko-KR" dirty="0" smtClean="0"/>
              <a:t>3. </a:t>
            </a:r>
            <a:r>
              <a:rPr lang="ko-KR" altLang="en-US" dirty="0" smtClean="0"/>
              <a:t>선생님의 관리 </a:t>
            </a:r>
          </a:p>
          <a:p>
            <a:pPr fontAlgn="base" latinLnBrk="1"/>
            <a:r>
              <a:rPr lang="ko-KR" altLang="en-US" dirty="0" smtClean="0"/>
              <a:t>저는 수험생활 내내 선생님께 정말 큰 도움을 받았습니다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공부할 때는 엄격하게 관리하시기 때문에 수업시간이 허비되거나 비효율적으로 진행되는 일은 절대 없었습니다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제가 풀어졌다 싶으면 혼내주셨고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제가 지나치게 앞서나가려 할 때는 자제시켜 주신 덕분에 적절한 템포를 유지하며 안정적으로 공부할 수 있었던 것 같습니다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제가 ‘나 자신과의 </a:t>
            </a:r>
            <a:r>
              <a:rPr lang="ko-KR" altLang="en-US" smtClean="0"/>
              <a:t>싸움에서 지지 않게 </a:t>
            </a:r>
            <a:r>
              <a:rPr lang="ko-KR" altLang="en-US" dirty="0" smtClean="0"/>
              <a:t>해준다’ 라고 한 것이 바로 이런 의미입니다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장기적으로 레이스를 이어나갈 수 있게 도와주는 곳에서 열심히 공부하세요</a:t>
            </a:r>
            <a:r>
              <a:rPr lang="en-US" altLang="ko-KR" dirty="0" smtClean="0"/>
              <a:t>!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xmlns="" id="{E661F34B-6687-476A-A123-3FC4DE76F542}"/>
              </a:ext>
            </a:extLst>
          </p:cNvPr>
          <p:cNvSpPr txBox="1">
            <a:spLocks/>
          </p:cNvSpPr>
          <p:nvPr/>
        </p:nvSpPr>
        <p:spPr>
          <a:xfrm>
            <a:off x="8139766" y="1315690"/>
            <a:ext cx="3219533" cy="53282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4572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ko-K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</a:t>
            </a: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수강후기 중 일부 발췌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3871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661F34B-6687-476A-A123-3FC4DE76F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0104" y="2071395"/>
            <a:ext cx="11260597" cy="532822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FFFF00"/>
                </a:solidFill>
              </a:rPr>
              <a:t>김○ ○</a:t>
            </a:r>
            <a:r>
              <a:rPr lang="en-US" altLang="ko-KR" sz="2800" dirty="0" smtClean="0">
                <a:solidFill>
                  <a:srgbClr val="FFFF00"/>
                </a:solidFill>
              </a:rPr>
              <a:t>(2018</a:t>
            </a:r>
            <a:r>
              <a:rPr lang="ko-KR" altLang="en-US" sz="2800" dirty="0" smtClean="0">
                <a:solidFill>
                  <a:srgbClr val="FFFF00"/>
                </a:solidFill>
              </a:rPr>
              <a:t>년 </a:t>
            </a:r>
            <a:r>
              <a:rPr lang="ko-KR" altLang="en-US" sz="2800" dirty="0" err="1" smtClean="0">
                <a:solidFill>
                  <a:srgbClr val="FFFF00"/>
                </a:solidFill>
              </a:rPr>
              <a:t>진명여고</a:t>
            </a:r>
            <a:r>
              <a:rPr lang="ko-KR" altLang="en-US" sz="2800" dirty="0" smtClean="0">
                <a:solidFill>
                  <a:srgbClr val="FFFF00"/>
                </a:solidFill>
              </a:rPr>
              <a:t> 졸업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마녀수학 </a:t>
            </a:r>
            <a:r>
              <a:rPr lang="en-US" altLang="ko-KR" sz="2800" dirty="0" smtClean="0">
                <a:solidFill>
                  <a:srgbClr val="FFFF00"/>
                </a:solidFill>
              </a:rPr>
              <a:t>2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수강</a:t>
            </a:r>
            <a:r>
              <a:rPr lang="en-US" altLang="ko-KR" sz="2800" dirty="0" smtClean="0">
                <a:solidFill>
                  <a:srgbClr val="FFFF00"/>
                </a:solidFill>
              </a:rPr>
              <a:t> </a:t>
            </a:r>
            <a:br>
              <a:rPr lang="en-US" altLang="ko-KR" sz="2800" dirty="0" smtClean="0">
                <a:solidFill>
                  <a:srgbClr val="FFFF00"/>
                </a:solidFill>
              </a:rPr>
            </a:br>
            <a:r>
              <a:rPr lang="ko-KR" altLang="en-US" sz="2800" dirty="0" smtClean="0">
                <a:solidFill>
                  <a:srgbClr val="FFFF00"/>
                </a:solidFill>
              </a:rPr>
              <a:t>고려대 생명공학부 수시합격</a:t>
            </a:r>
            <a:r>
              <a:rPr lang="en-US" altLang="ko-KR" sz="2800" dirty="0" smtClean="0">
                <a:solidFill>
                  <a:schemeClr val="tx1"/>
                </a:solidFill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</a:rPr>
              <a:t>- </a:t>
            </a:r>
            <a:r>
              <a:rPr lang="ko-KR" altLang="en-US" sz="2000" dirty="0" smtClean="0">
                <a:solidFill>
                  <a:schemeClr val="tx1"/>
                </a:solidFill>
              </a:rPr>
              <a:t>수강후기 중 일부 발췌</a:t>
            </a:r>
            <a:r>
              <a:rPr lang="ko-KR" altLang="en-US" sz="1800" dirty="0" smtClean="0">
                <a:solidFill>
                  <a:schemeClr val="tx1"/>
                </a:solidFill>
              </a:rPr>
              <a:t> </a:t>
            </a:r>
            <a:r>
              <a:rPr lang="ko-KR" altLang="en-US" sz="1800" dirty="0" smtClean="0"/>
              <a:t/>
            </a:r>
            <a:br>
              <a:rPr lang="ko-KR" altLang="en-US" sz="1800" dirty="0" smtClean="0"/>
            </a:br>
            <a:r>
              <a:rPr lang="ko-KR" altLang="en-US" sz="1600" dirty="0" smtClean="0"/>
              <a:t/>
            </a:r>
            <a:br>
              <a:rPr lang="ko-KR" altLang="en-US" sz="1600" dirty="0" smtClean="0"/>
            </a:br>
            <a:endParaRPr lang="ko-KR" altLang="en-US" sz="44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FD0BE2-B753-4C5A-808C-227DF074EABC}"/>
              </a:ext>
            </a:extLst>
          </p:cNvPr>
          <p:cNvSpPr txBox="1"/>
          <p:nvPr/>
        </p:nvSpPr>
        <p:spPr>
          <a:xfrm>
            <a:off x="256521" y="1986760"/>
            <a:ext cx="11451569" cy="3693319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 smtClean="0"/>
              <a:t>2. </a:t>
            </a:r>
            <a:r>
              <a:rPr lang="ko-KR" altLang="en-US" dirty="0" err="1" smtClean="0"/>
              <a:t>오답체크표</a:t>
            </a:r>
            <a:r>
              <a:rPr lang="ko-KR" altLang="en-US" dirty="0" smtClean="0"/>
              <a:t> 및 수학 오답노트 활용</a:t>
            </a:r>
            <a:endParaRPr lang="en-US" altLang="ko-KR" dirty="0" smtClean="0"/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선생님께서 틀렸던 문제를 다시 새롭게 풀 수 있도록 문제를 제공해 주셨는데 개인적으로 이 방식이 수학실력을 향상시키는데 많은 도움이 되었습니다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틀렸던 문제를 다시 풀 때 또 다시 틀리는 경우가 많은데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오답노트를 함으로써 반복학습효과로 비슷한 실수를 하는 것을 줄일 수 있었습니다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 오답노트를 할 때 선생님께서 문제를 새롭게 주셨기 때문에 직접 문제를 옮겨서 공책을 만드는 것보다 시간을 좀 더 효율적으로 사용할 수 있었습니다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en-US" altLang="ko-KR" dirty="0" smtClean="0"/>
              <a:t>3. </a:t>
            </a:r>
            <a:r>
              <a:rPr lang="ko-KR" altLang="en-US" dirty="0" smtClean="0"/>
              <a:t>선생님의 관리 </a:t>
            </a:r>
            <a:endParaRPr lang="en-US" altLang="ko-KR" dirty="0" smtClean="0"/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 힘들었던 예비 고</a:t>
            </a:r>
            <a:r>
              <a:rPr lang="en-US" altLang="ko-KR" dirty="0" smtClean="0"/>
              <a:t>3 </a:t>
            </a:r>
            <a:r>
              <a:rPr lang="ko-KR" altLang="en-US" dirty="0" smtClean="0"/>
              <a:t>겨울방학을 보내고 있던 저에게 현실적인 조언을 해주셨던 선생님 덕분에 저에게 유리한 공부방향을 설정할 수 있었습니다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모든 학생들과 가깝게 소통하시기 때문에 선생님께 의지할 수 있었습니다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공부하는 동안 정신적으로 지칠 때 선생님께 심리적으로 기댈 수 있었기 때문에 </a:t>
            </a:r>
            <a:r>
              <a:rPr lang="ko-KR" altLang="en-US" dirty="0" err="1" smtClean="0"/>
              <a:t>공부양이</a:t>
            </a:r>
            <a:r>
              <a:rPr lang="ko-KR" altLang="en-US" dirty="0" smtClean="0"/>
              <a:t> 많았던 고등학교 </a:t>
            </a:r>
            <a:r>
              <a:rPr lang="en-US" altLang="ko-KR" dirty="0" smtClean="0"/>
              <a:t>2,3</a:t>
            </a:r>
            <a:r>
              <a:rPr lang="ko-KR" altLang="en-US" dirty="0" smtClean="0"/>
              <a:t>학년 시절을 버틸 수 있었다고 생각합니다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23871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661F34B-6687-476A-A123-3FC4DE76F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0104" y="2071395"/>
            <a:ext cx="11260597" cy="532822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FFFF00"/>
                </a:solidFill>
              </a:rPr>
              <a:t>권○ ○</a:t>
            </a:r>
            <a:r>
              <a:rPr lang="en-US" altLang="ko-KR" sz="2800" dirty="0" smtClean="0">
                <a:solidFill>
                  <a:srgbClr val="FFFF00"/>
                </a:solidFill>
              </a:rPr>
              <a:t>(2017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이화외고 졸업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마녀수학 </a:t>
            </a:r>
            <a:r>
              <a:rPr lang="en-US" altLang="ko-KR" sz="2800" dirty="0" smtClean="0">
                <a:solidFill>
                  <a:srgbClr val="FFFF00"/>
                </a:solidFill>
              </a:rPr>
              <a:t>3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수강</a:t>
            </a:r>
            <a:r>
              <a:rPr lang="en-US" altLang="ko-KR" sz="2800" dirty="0" smtClean="0">
                <a:solidFill>
                  <a:srgbClr val="FFFF00"/>
                </a:solidFill>
              </a:rPr>
              <a:t> </a:t>
            </a:r>
            <a:br>
              <a:rPr lang="en-US" altLang="ko-KR" sz="2800" dirty="0" smtClean="0">
                <a:solidFill>
                  <a:srgbClr val="FFFF00"/>
                </a:solidFill>
              </a:rPr>
            </a:br>
            <a:r>
              <a:rPr lang="ko-KR" altLang="en-US" sz="2800" dirty="0" smtClean="0">
                <a:solidFill>
                  <a:srgbClr val="FFFF00"/>
                </a:solidFill>
              </a:rPr>
              <a:t>연세대 경영학과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성균관대 글로벌경영학과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br>
              <a:rPr lang="en-US" altLang="ko-KR" sz="2800" dirty="0" smtClean="0">
                <a:solidFill>
                  <a:srgbClr val="FFFF00"/>
                </a:solidFill>
              </a:rPr>
            </a:br>
            <a:r>
              <a:rPr lang="ko-KR" altLang="en-US" sz="2800" dirty="0" smtClean="0">
                <a:solidFill>
                  <a:srgbClr val="FFFF00"/>
                </a:solidFill>
              </a:rPr>
              <a:t>중앙대 글로벌금융학과 정시합격</a:t>
            </a:r>
            <a:r>
              <a:rPr lang="en-US" altLang="ko-KR" sz="2800" dirty="0" smtClean="0">
                <a:solidFill>
                  <a:schemeClr val="tx1"/>
                </a:solidFill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</a:rPr>
              <a:t>- </a:t>
            </a:r>
            <a:r>
              <a:rPr lang="ko-KR" altLang="en-US" sz="2000" dirty="0" smtClean="0">
                <a:solidFill>
                  <a:schemeClr val="tx1"/>
                </a:solidFill>
              </a:rPr>
              <a:t>수강후기 중 일부 발췌 </a:t>
            </a:r>
            <a:r>
              <a:rPr lang="ko-KR" altLang="en-US" sz="1800" dirty="0" smtClean="0"/>
              <a:t/>
            </a:r>
            <a:br>
              <a:rPr lang="ko-KR" altLang="en-US" sz="1800" dirty="0" smtClean="0"/>
            </a:br>
            <a:r>
              <a:rPr lang="ko-KR" altLang="en-US" sz="1600" dirty="0" smtClean="0"/>
              <a:t/>
            </a:r>
            <a:br>
              <a:rPr lang="ko-KR" altLang="en-US" sz="1600" dirty="0" smtClean="0"/>
            </a:br>
            <a:endParaRPr lang="ko-KR" altLang="en-US" sz="44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FD0BE2-B753-4C5A-808C-227DF074EABC}"/>
              </a:ext>
            </a:extLst>
          </p:cNvPr>
          <p:cNvSpPr txBox="1"/>
          <p:nvPr/>
        </p:nvSpPr>
        <p:spPr>
          <a:xfrm>
            <a:off x="256521" y="1826501"/>
            <a:ext cx="11451569" cy="480131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 smtClean="0"/>
              <a:t>3. </a:t>
            </a:r>
            <a:r>
              <a:rPr lang="ko-KR" altLang="en-US" dirty="0" smtClean="0"/>
              <a:t>선생님의 관리 </a:t>
            </a:r>
          </a:p>
          <a:p>
            <a:pPr fontAlgn="base" latinLnBrk="1"/>
            <a:r>
              <a:rPr lang="ko-KR" altLang="en-US" dirty="0" smtClean="0"/>
              <a:t> 선생님께서는 학생들 모두의 실력과 상황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수준을 파악하고 계셨기 때문에 그때그때 해당 학생들에게 필요한 게 무엇인지 알고 계셨습니다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 시점에 제가 무슨 유형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어떤 단원의 문제들을 풀어야 가장 큰 도움이 될지를 알려주셨고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그에 따라서 문제를 풀다 보니 부족한 부분을 금방 채워나갈 수 있었습니다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모르는 문제가 있다고 하면 모르는 게 없어질 때까지 질문을 계속 받아주셨기 때문에 모든 범위를 정확하게 알고 넘어갈 수 있었습니다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학생 </a:t>
            </a:r>
            <a:r>
              <a:rPr lang="ko-KR" altLang="en-US" dirty="0" err="1" smtClean="0"/>
              <a:t>한명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한명을</a:t>
            </a:r>
            <a:r>
              <a:rPr lang="ko-KR" altLang="en-US" dirty="0" smtClean="0"/>
              <a:t> 포기하지 않고 끝까지 끌고 가려고 해주셨고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언제나 모두에게 애정을 쏟고 계시다는 것을 느낄 수 있었습니다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en-US" altLang="ko-KR" dirty="0" smtClean="0"/>
              <a:t>4. </a:t>
            </a:r>
            <a:r>
              <a:rPr lang="ko-KR" altLang="en-US" dirty="0" smtClean="0"/>
              <a:t>입학시기 및 성적의 변화 등</a:t>
            </a:r>
          </a:p>
          <a:p>
            <a:pPr fontAlgn="base" latinLnBrk="1"/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학년 때까지는 수학모의고사를 아무리 열심히 준비하더라도 </a:t>
            </a:r>
            <a:r>
              <a:rPr lang="en-US" altLang="ko-KR" dirty="0" smtClean="0"/>
              <a:t>88</a:t>
            </a:r>
            <a:r>
              <a:rPr lang="ko-KR" altLang="en-US" dirty="0" smtClean="0"/>
              <a:t>점</a:t>
            </a:r>
            <a:r>
              <a:rPr lang="en-US" altLang="ko-KR" dirty="0" smtClean="0"/>
              <a:t>~92</a:t>
            </a:r>
            <a:r>
              <a:rPr lang="ko-KR" altLang="en-US" dirty="0" smtClean="0"/>
              <a:t>점 정도에서 벗어나지 못했으며 특히 </a:t>
            </a:r>
            <a:r>
              <a:rPr lang="en-US" altLang="ko-KR" dirty="0" smtClean="0"/>
              <a:t>29</a:t>
            </a:r>
            <a:r>
              <a:rPr lang="ko-KR" altLang="en-US" dirty="0" smtClean="0"/>
              <a:t>번</a:t>
            </a:r>
            <a:r>
              <a:rPr lang="en-US" altLang="ko-KR" dirty="0" smtClean="0"/>
              <a:t>, 30</a:t>
            </a:r>
            <a:r>
              <a:rPr lang="ko-KR" altLang="en-US" dirty="0" smtClean="0"/>
              <a:t>번 문제는 풀지 못하였습니다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그러나 수업을 들으며 </a:t>
            </a:r>
            <a:r>
              <a:rPr lang="en-US" altLang="ko-KR" dirty="0" smtClean="0"/>
              <a:t>2</a:t>
            </a:r>
            <a:r>
              <a:rPr lang="ko-KR" altLang="en-US" dirty="0" smtClean="0"/>
              <a:t>학년이 되어서는 모의고사 </a:t>
            </a:r>
            <a:r>
              <a:rPr lang="ko-KR" altLang="en-US" dirty="0" err="1" smtClean="0"/>
              <a:t>뒷번호</a:t>
            </a:r>
            <a:r>
              <a:rPr lang="ko-KR" altLang="en-US" dirty="0" smtClean="0"/>
              <a:t> 문제들을 대부분 풀 수 있게 되었고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모의고사 점수가 주로 </a:t>
            </a:r>
            <a:r>
              <a:rPr lang="en-US" altLang="ko-KR" dirty="0" smtClean="0"/>
              <a:t>96</a:t>
            </a:r>
            <a:r>
              <a:rPr lang="ko-KR" altLang="en-US" dirty="0" smtClean="0"/>
              <a:t>점이었으며</a:t>
            </a:r>
            <a:r>
              <a:rPr lang="en-US" altLang="ko-KR" dirty="0" smtClean="0"/>
              <a:t>, 3</a:t>
            </a:r>
            <a:r>
              <a:rPr lang="ko-KR" altLang="en-US" dirty="0" smtClean="0"/>
              <a:t>학년이 되어서는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년간 거의 모든 모의고사에서 틀리는 문제가 없게 되었습니다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그전까지는 높은 점수를 받더라도 문제를 제대로 알고 푸는 것이 아니라 어려운 문제들은 우연히 답을 맞히는 경우가 많았으나 </a:t>
            </a:r>
            <a:r>
              <a:rPr lang="en-US" altLang="ko-KR" dirty="0" smtClean="0"/>
              <a:t>2, 3</a:t>
            </a:r>
            <a:r>
              <a:rPr lang="ko-KR" altLang="en-US" dirty="0" smtClean="0"/>
              <a:t>학년이 되어가며 고난도 문제들도 정확한 풀이방법을 인지한 채로 풀 수 있게 되었습니다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선생님의 수업을 </a:t>
            </a:r>
            <a:r>
              <a:rPr lang="en-US" altLang="ko-KR" dirty="0" smtClean="0"/>
              <a:t>3</a:t>
            </a:r>
            <a:r>
              <a:rPr lang="ko-KR" altLang="en-US" dirty="0" smtClean="0"/>
              <a:t>년간 들은 덕분에 고등학교 생활 내내 수학은 걱정할 필요가 없었습니다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♥</a:t>
            </a:r>
          </a:p>
          <a:p>
            <a:pPr fontAlgn="base" latinLnBrk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238715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이온">
  <a:themeElements>
    <a:clrScheme name="녹색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이온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이온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1600</TotalTime>
  <Words>968</Words>
  <Application>Microsoft Office PowerPoint</Application>
  <PresentationFormat>사용자 지정</PresentationFormat>
  <Paragraphs>48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이온</vt:lpstr>
      <vt:lpstr>백 ○ ○ (강서고 예비졸업생, 2020년 수능 수학가형 만점,   마녀수학 2년 수강)  - 수강후기 중 일부 발췌</vt:lpstr>
      <vt:lpstr>하○ ○(2019년 양정고 졸업, 마녀수학 3년 수강  연세대 컴퓨터과학과, 고려대 컴퓨터학과,  성균관대 공학계역(전액장학금)수시합격 ) - 수강후기 중 일부 발췌</vt:lpstr>
      <vt:lpstr>노○ ○(2018년 관악고 졸업, 마녀수학 2년 수강  서울대학교 일반전형 동양사학과 최초합 , 연세대학교 특기자 인문학인재 사학과 최초합 , 고려대학교 고교추천 1 미디어학부 최초합 등 수시합격)  </vt:lpstr>
      <vt:lpstr>김○ ○(2018년 진명여고 졸업, 마녀수학 2년 수강  고려대 생명공학부 수시합격 - 수강후기 중 일부 발췌   </vt:lpstr>
      <vt:lpstr>권○ ○(2017년 이화외고 졸업, 마녀수학 3년 수강  연세대 경영학과, 성균관대 글로벌경영학과,  중앙대 글로벌금융학과 정시합격 - 수강후기 중 일부 발췌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dalki7423@hanmail.net</cp:lastModifiedBy>
  <cp:revision>125</cp:revision>
  <dcterms:created xsi:type="dcterms:W3CDTF">2018-04-01T13:46:12Z</dcterms:created>
  <dcterms:modified xsi:type="dcterms:W3CDTF">2019-12-14T04:47:02Z</dcterms:modified>
</cp:coreProperties>
</file>